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0"/>
  </p:notesMasterIdLst>
  <p:handoutMasterIdLst>
    <p:handoutMasterId r:id="rId121"/>
  </p:handoutMasterIdLst>
  <p:sldIdLst>
    <p:sldId id="2076138386" r:id="rId10"/>
    <p:sldId id="2147477340" r:id="rId11"/>
    <p:sldId id="2076137339" r:id="rId12"/>
    <p:sldId id="2076136683" r:id="rId13"/>
    <p:sldId id="2147470468" r:id="rId14"/>
    <p:sldId id="2147470513" r:id="rId15"/>
    <p:sldId id="276" r:id="rId16"/>
    <p:sldId id="2147477244" r:id="rId17"/>
    <p:sldId id="2147477372" r:id="rId18"/>
    <p:sldId id="2147477385" r:id="rId19"/>
    <p:sldId id="2147478828" r:id="rId20"/>
    <p:sldId id="2147477321" r:id="rId21"/>
    <p:sldId id="2147477322" r:id="rId22"/>
    <p:sldId id="2147477323" r:id="rId23"/>
    <p:sldId id="2147477290" r:id="rId24"/>
    <p:sldId id="2147477355" r:id="rId25"/>
    <p:sldId id="2076136818" r:id="rId26"/>
    <p:sldId id="2147477378" r:id="rId27"/>
    <p:sldId id="2147470507"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0498" r:id="rId41"/>
    <p:sldId id="2147470508" r:id="rId42"/>
    <p:sldId id="2147470375" r:id="rId43"/>
    <p:sldId id="2147477328" r:id="rId44"/>
    <p:sldId id="2147477327" r:id="rId45"/>
    <p:sldId id="2147478832" r:id="rId46"/>
    <p:sldId id="2147470506" r:id="rId47"/>
    <p:sldId id="2147477368" r:id="rId48"/>
    <p:sldId id="2147477369" r:id="rId49"/>
    <p:sldId id="2076136950" r:id="rId50"/>
    <p:sldId id="2076136684" r:id="rId51"/>
    <p:sldId id="2147470267" r:id="rId52"/>
    <p:sldId id="2147470258" r:id="rId53"/>
    <p:sldId id="2147477337" r:id="rId54"/>
    <p:sldId id="2147477258" r:id="rId55"/>
    <p:sldId id="2076138548" r:id="rId56"/>
    <p:sldId id="2147477344" r:id="rId57"/>
    <p:sldId id="2147477345" r:id="rId58"/>
    <p:sldId id="2147477262" r:id="rId59"/>
    <p:sldId id="2147477339" r:id="rId60"/>
    <p:sldId id="2147477346" r:id="rId61"/>
    <p:sldId id="2147477383" r:id="rId62"/>
    <p:sldId id="2147477260" r:id="rId63"/>
    <p:sldId id="2147477348" r:id="rId64"/>
    <p:sldId id="2147477261" r:id="rId65"/>
    <p:sldId id="2147477360" r:id="rId66"/>
    <p:sldId id="2147477349" r:id="rId67"/>
    <p:sldId id="2147477271" r:id="rId68"/>
    <p:sldId id="2147477250" r:id="rId69"/>
    <p:sldId id="2147477347" r:id="rId70"/>
    <p:sldId id="2147478825" r:id="rId71"/>
    <p:sldId id="2147477370" r:id="rId72"/>
    <p:sldId id="2147477371" r:id="rId73"/>
    <p:sldId id="2076138372" r:id="rId74"/>
    <p:sldId id="2076136685" r:id="rId75"/>
    <p:sldId id="2142533241" r:id="rId76"/>
    <p:sldId id="2147477289" r:id="rId77"/>
    <p:sldId id="2147477382" r:id="rId78"/>
    <p:sldId id="2147477312" r:id="rId79"/>
    <p:sldId id="2147477316" r:id="rId80"/>
    <p:sldId id="2147477313" r:id="rId81"/>
    <p:sldId id="2147477288" r:id="rId82"/>
    <p:sldId id="2147477302" r:id="rId83"/>
    <p:sldId id="2147477299" r:id="rId84"/>
    <p:sldId id="2147477342" r:id="rId85"/>
    <p:sldId id="2147477317" r:id="rId86"/>
    <p:sldId id="2147478827" r:id="rId87"/>
    <p:sldId id="2147477343" r:id="rId88"/>
    <p:sldId id="2147470566" r:id="rId89"/>
    <p:sldId id="2147477354" r:id="rId90"/>
    <p:sldId id="2147477314" r:id="rId91"/>
    <p:sldId id="2147478826" r:id="rId92"/>
    <p:sldId id="2147477373" r:id="rId93"/>
    <p:sldId id="2147477374" r:id="rId94"/>
    <p:sldId id="2076138373" r:id="rId95"/>
    <p:sldId id="2076136686" r:id="rId96"/>
    <p:sldId id="11114" r:id="rId97"/>
    <p:sldId id="2147477279" r:id="rId98"/>
    <p:sldId id="2147477367" r:id="rId99"/>
    <p:sldId id="2147477310" r:id="rId100"/>
    <p:sldId id="2147477311" r:id="rId101"/>
    <p:sldId id="2147477309" r:id="rId102"/>
    <p:sldId id="2147478834" r:id="rId103"/>
    <p:sldId id="2147477375" r:id="rId104"/>
    <p:sldId id="2076138367" r:id="rId105"/>
    <p:sldId id="2076136687" r:id="rId106"/>
    <p:sldId id="2147477283" r:id="rId107"/>
    <p:sldId id="2147478833" r:id="rId108"/>
    <p:sldId id="2147477376" r:id="rId109"/>
    <p:sldId id="2076138586" r:id="rId110"/>
    <p:sldId id="2076138532" r:id="rId111"/>
    <p:sldId id="2147477285" r:id="rId112"/>
    <p:sldId id="2147477384" r:id="rId113"/>
    <p:sldId id="2076138374" r:id="rId114"/>
    <p:sldId id="2147477287" r:id="rId115"/>
    <p:sldId id="2147477315" r:id="rId116"/>
    <p:sldId id="2147477254" r:id="rId117"/>
    <p:sldId id="2147477325" r:id="rId118"/>
    <p:sldId id="2147477377" r:id="rId11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7244"/>
            <p14:sldId id="2147477372"/>
          </p14:sldIdLst>
        </p14:section>
        <p14:section name="1.2 Getting started with SQL Server 2022" id="{7160FEA7-549D-4F2C-9AE2-438E93F741D5}">
          <p14:sldIdLst>
            <p14:sldId id="2147477385"/>
            <p14:sldId id="2147478828"/>
            <p14:sldId id="2147477321"/>
            <p14:sldId id="2147477322"/>
            <p14:sldId id="2147477323"/>
          </p14:sldIdLst>
        </p14:section>
        <p14:section name="1.3 Knowledge Check and Summary" id="{7561A1AD-28A2-40D0-A8FD-A6896EAE3DA9}">
          <p14:sldIdLst>
            <p14:sldId id="2147477290"/>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0507"/>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7370"/>
            <p14:sldId id="2147477371"/>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7373"/>
            <p14:sldId id="2147477374"/>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7375"/>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7376"/>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64" dt="2022-11-09T01:02:17.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92" y="11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viewProps" Target="viewProps.xml"/><Relationship Id="rId129" Type="http://schemas.microsoft.com/office/2018/10/relationships/authors" Targe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microsoft.com/office/2016/11/relationships/changesInfo" Target="changesInfos/changesInfo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09T01:04:06.764" v="435" actId="478"/>
      <pc:docMkLst>
        <pc:docMk/>
      </pc:docMkLst>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pc:chgData name="Bob Ward" userId="6da7c2dd-8e2e-469f-a216-c384312e2a2d" providerId="ADAL" clId="{36F9B489-6E24-4D54-A32A-774707C2931C}" dt="2022-11-09T00:49:12.669" v="203" actId="20577"/>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09T00:44:40.003" v="161"/>
        <pc:sldMkLst>
          <pc:docMk/>
          <pc:sldMk cId="3578152711" sldId="2147470469"/>
        </pc:sldMkLst>
        <pc:spChg chg="add mod">
          <ac:chgData name="Bob Ward" userId="6da7c2dd-8e2e-469f-a216-c384312e2a2d" providerId="ADAL" clId="{36F9B489-6E24-4D54-A32A-774707C2931C}" dt="2022-11-09T00:44:40.003" v="161"/>
          <ac:spMkLst>
            <pc:docMk/>
            <pc:sldMk cId="3578152711" sldId="2147470469"/>
            <ac:spMk id="4" creationId="{38281D3F-D311-8263-4C7D-3E9C3BC353A8}"/>
          </ac:spMkLst>
        </pc:spChg>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del">
        <pc:chgData name="Bob Ward" userId="6da7c2dd-8e2e-469f-a216-c384312e2a2d" providerId="ADAL" clId="{36F9B489-6E24-4D54-A32A-774707C2931C}" dt="2022-11-09T00:45:47.009" v="170" actId="47"/>
        <pc:sldMkLst>
          <pc:docMk/>
          <pc:sldMk cId="1565560648" sldId="2147477333"/>
        </pc:sldMkLst>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delSp modSp mod">
        <pc:chgData name="Bob Ward" userId="6da7c2dd-8e2e-469f-a216-c384312e2a2d" providerId="ADAL" clId="{36F9B489-6E24-4D54-A32A-774707C2931C}" dt="2022-11-09T00:43:12.544" v="158" actId="478"/>
        <pc:sldMkLst>
          <pc:docMk/>
          <pc:sldMk cId="1819996943" sldId="2147477384"/>
        </pc:sldMkLst>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09T00:43:10.638" v="157"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09T00:50:55.673" v="241" actId="20577"/>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09T00:50:55.673" v="241" actId="20577"/>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mod delAnim">
        <pc:chgData name="Bob Ward" userId="6da7c2dd-8e2e-469f-a216-c384312e2a2d" providerId="ADAL" clId="{36F9B489-6E24-4D54-A32A-774707C2931C}" dt="2022-11-09T01:04:06.764" v="435" actId="478"/>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
        <pc:chgData name="Bob Ward" userId="6da7c2dd-8e2e-469f-a216-c384312e2a2d" providerId="ADAL" clId="{36F9B489-6E24-4D54-A32A-774707C2931C}" dt="2022-11-09T00:45:45.397" v="169"/>
        <pc:sldMkLst>
          <pc:docMk/>
          <pc:sldMk cId="4203065452" sldId="2147478830"/>
        </pc:sldMkLst>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11/8/2022 6:42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11/8/2022 6:40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7:02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11/8/2022 6:40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11/8/2022 6:40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3.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5.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2.png"/><Relationship Id="rId5" Type="http://schemas.openxmlformats.org/officeDocument/2006/relationships/hyperlink" Target="https://aka.ms/sqlserver2022decks" TargetMode="External"/><Relationship Id="rId15" Type="http://schemas.openxmlformats.org/officeDocument/2006/relationships/image" Target="../media/image224.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hyperlink" Target="https://es.wikipedia.org/wiki/Apple" TargetMode="External"/><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hyperlink" Target="http://pngimg.com/download/26986" TargetMode="External"/><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09.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0.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57.svg"/><Relationship Id="rId12" Type="http://schemas.openxmlformats.org/officeDocument/2006/relationships/image" Target="../media/image88.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7.png"/><Relationship Id="rId5" Type="http://schemas.openxmlformats.org/officeDocument/2006/relationships/image" Target="../media/image83.emf"/><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89.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1.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image" Target="../media/image39.sv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98.svg"/><Relationship Id="rId2" Type="http://schemas.openxmlformats.org/officeDocument/2006/relationships/notesSlide" Target="../notesSlides/notesSlide25.xml"/><Relationship Id="rId16" Type="http://schemas.openxmlformats.org/officeDocument/2006/relationships/image" Target="../media/image100.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7.png"/><Relationship Id="rId5" Type="http://schemas.openxmlformats.org/officeDocument/2006/relationships/image" Target="../media/image60.png"/><Relationship Id="rId15" Type="http://schemas.openxmlformats.org/officeDocument/2006/relationships/image" Target="../media/image99.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2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4.xml"/><Relationship Id="rId7" Type="http://schemas.openxmlformats.org/officeDocument/2006/relationships/slide" Target="slide87.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6.xml"/><Relationship Id="rId11" Type="http://schemas.openxmlformats.org/officeDocument/2006/relationships/image" Target="../media/image40.png"/><Relationship Id="rId5" Type="http://schemas.openxmlformats.org/officeDocument/2006/relationships/slide" Target="slide42.xml"/><Relationship Id="rId10" Type="http://schemas.openxmlformats.org/officeDocument/2006/relationships/image" Target="../media/image39.svg"/><Relationship Id="rId4" Type="http://schemas.openxmlformats.org/officeDocument/2006/relationships/slide" Target="slide17.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18.png"/><Relationship Id="rId3" Type="http://schemas.openxmlformats.org/officeDocument/2006/relationships/image" Target="../media/image112.png"/><Relationship Id="rId7" Type="http://schemas.openxmlformats.org/officeDocument/2006/relationships/image" Target="../media/image38.png"/><Relationship Id="rId12" Type="http://schemas.openxmlformats.org/officeDocument/2006/relationships/image" Target="../media/image117.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5.svg"/><Relationship Id="rId11" Type="http://schemas.openxmlformats.org/officeDocument/2006/relationships/image" Target="../media/image116.png"/><Relationship Id="rId5" Type="http://schemas.openxmlformats.org/officeDocument/2006/relationships/image" Target="../media/image114.png"/><Relationship Id="rId15" Type="http://schemas.openxmlformats.org/officeDocument/2006/relationships/image" Target="../media/image120.svg"/><Relationship Id="rId10" Type="http://schemas.openxmlformats.org/officeDocument/2006/relationships/image" Target="../media/image40.png"/><Relationship Id="rId4" Type="http://schemas.openxmlformats.org/officeDocument/2006/relationships/image" Target="../media/image113.png"/><Relationship Id="rId9" Type="http://schemas.openxmlformats.org/officeDocument/2006/relationships/image" Target="../media/image92.png"/><Relationship Id="rId14" Type="http://schemas.openxmlformats.org/officeDocument/2006/relationships/image" Target="../media/image119.png"/></Relationships>
</file>

<file path=ppt/slides/_rels/slide3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3.svg"/><Relationship Id="rId5" Type="http://schemas.openxmlformats.org/officeDocument/2006/relationships/image" Target="../media/image89.png"/><Relationship Id="rId10" Type="http://schemas.openxmlformats.org/officeDocument/2006/relationships/image" Target="../media/image122.png"/><Relationship Id="rId4" Type="http://schemas.openxmlformats.org/officeDocument/2006/relationships/image" Target="../media/image39.svg"/><Relationship Id="rId9"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4.png"/><Relationship Id="rId5" Type="http://schemas.openxmlformats.org/officeDocument/2006/relationships/image" Target="../media/image39.sv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89.png"/><Relationship Id="rId11" Type="http://schemas.openxmlformats.org/officeDocument/2006/relationships/image" Target="../media/image40.png"/><Relationship Id="rId5" Type="http://schemas.openxmlformats.org/officeDocument/2006/relationships/image" Target="../media/image126.svg"/><Relationship Id="rId10" Type="http://schemas.openxmlformats.org/officeDocument/2006/relationships/image" Target="../media/image123.svg"/><Relationship Id="rId4" Type="http://schemas.openxmlformats.org/officeDocument/2006/relationships/image" Target="../media/image125.png"/><Relationship Id="rId9" Type="http://schemas.openxmlformats.org/officeDocument/2006/relationships/image" Target="../media/image122.png"/></Relationships>
</file>

<file path=ppt/slides/_rels/slide3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3" Type="http://schemas.openxmlformats.org/officeDocument/2006/relationships/image" Target="../media/image128.png"/><Relationship Id="rId7" Type="http://schemas.openxmlformats.org/officeDocument/2006/relationships/image" Target="../media/image132.svg"/><Relationship Id="rId12" Type="http://schemas.openxmlformats.org/officeDocument/2006/relationships/image" Target="../media/image137.png"/><Relationship Id="rId17" Type="http://schemas.openxmlformats.org/officeDocument/2006/relationships/image" Target="../media/image142.svg"/><Relationship Id="rId2" Type="http://schemas.openxmlformats.org/officeDocument/2006/relationships/notesSlide" Target="../notesSlides/notesSlide33.xml"/><Relationship Id="rId16" Type="http://schemas.openxmlformats.org/officeDocument/2006/relationships/image" Target="../media/image141.png"/><Relationship Id="rId1" Type="http://schemas.openxmlformats.org/officeDocument/2006/relationships/slideLayout" Target="../slideLayouts/slideLayout42.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30.svg"/><Relationship Id="rId15" Type="http://schemas.openxmlformats.org/officeDocument/2006/relationships/image" Target="../media/image140.sv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5.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9.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4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5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4.svg"/><Relationship Id="rId11" Type="http://schemas.openxmlformats.org/officeDocument/2006/relationships/image" Target="../media/image159.jpeg"/><Relationship Id="rId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53.svg"/><Relationship Id="rId9" Type="http://schemas.openxmlformats.org/officeDocument/2006/relationships/image" Target="../media/image15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62.sv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4.sv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0"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74"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7.svg"/><Relationship Id="rId12" Type="http://schemas.openxmlformats.org/officeDocument/2006/relationships/image" Target="../media/image172.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76.png"/><Relationship Id="rId1" Type="http://schemas.openxmlformats.org/officeDocument/2006/relationships/slideLayout" Target="../slideLayouts/slideLayout42.xml"/><Relationship Id="rId6" Type="http://schemas.openxmlformats.org/officeDocument/2006/relationships/image" Target="../media/image166.png"/><Relationship Id="rId11" Type="http://schemas.openxmlformats.org/officeDocument/2006/relationships/image" Target="../media/image171.svg"/><Relationship Id="rId5" Type="http://schemas.openxmlformats.org/officeDocument/2006/relationships/hyperlink" Target="https://www.microsoft.com/en-us/sql-server/sql-server-2022" TargetMode="External"/><Relationship Id="rId15" Type="http://schemas.openxmlformats.org/officeDocument/2006/relationships/image" Target="../media/image175.svg"/><Relationship Id="rId10" Type="http://schemas.openxmlformats.org/officeDocument/2006/relationships/image" Target="../media/image170.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9.svg"/><Relationship Id="rId14" Type="http://schemas.openxmlformats.org/officeDocument/2006/relationships/image" Target="../media/image17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7.png"/><Relationship Id="rId4"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jpeg"/><Relationship Id="rId2" Type="http://schemas.openxmlformats.org/officeDocument/2006/relationships/image" Target="../media/image178.png"/><Relationship Id="rId1" Type="http://schemas.openxmlformats.org/officeDocument/2006/relationships/slideLayout" Target="../slideLayouts/slideLayout4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53.svg"/><Relationship Id="rId4" Type="http://schemas.openxmlformats.org/officeDocument/2006/relationships/image" Target="../media/image180.png"/><Relationship Id="rId9"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38.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86.png"/><Relationship Id="rId11" Type="http://schemas.openxmlformats.org/officeDocument/2006/relationships/image" Target="../media/image191.jpeg"/><Relationship Id="rId5" Type="http://schemas.openxmlformats.org/officeDocument/2006/relationships/image" Target="../media/image185.png"/><Relationship Id="rId10" Type="http://schemas.openxmlformats.org/officeDocument/2006/relationships/image" Target="../media/image190.jpeg"/><Relationship Id="rId4" Type="http://schemas.openxmlformats.org/officeDocument/2006/relationships/image" Target="../media/image39.svg"/><Relationship Id="rId9" Type="http://schemas.openxmlformats.org/officeDocument/2006/relationships/image" Target="../media/image189.jpeg"/><Relationship Id="rId14" Type="http://schemas.openxmlformats.org/officeDocument/2006/relationships/image" Target="../media/image194.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197.jpeg"/><Relationship Id="rId4" Type="http://schemas.openxmlformats.org/officeDocument/2006/relationships/image" Target="../media/image196.png"/></Relationships>
</file>

<file path=ppt/slides/_rels/slide91.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187.png"/><Relationship Id="rId18" Type="http://schemas.openxmlformats.org/officeDocument/2006/relationships/image" Target="../media/image192.png"/><Relationship Id="rId3" Type="http://schemas.openxmlformats.org/officeDocument/2006/relationships/image" Target="../media/image38.png"/><Relationship Id="rId7" Type="http://schemas.openxmlformats.org/officeDocument/2006/relationships/image" Target="../media/image200.png"/><Relationship Id="rId12" Type="http://schemas.openxmlformats.org/officeDocument/2006/relationships/image" Target="../media/image186.png"/><Relationship Id="rId17" Type="http://schemas.openxmlformats.org/officeDocument/2006/relationships/image" Target="../media/image191.jpeg"/><Relationship Id="rId2" Type="http://schemas.openxmlformats.org/officeDocument/2006/relationships/notesSlide" Target="../notesSlides/notesSlide73.xml"/><Relationship Id="rId16" Type="http://schemas.openxmlformats.org/officeDocument/2006/relationships/image" Target="../media/image190.jpeg"/><Relationship Id="rId20" Type="http://schemas.openxmlformats.org/officeDocument/2006/relationships/image" Target="../media/image194.png"/><Relationship Id="rId1" Type="http://schemas.openxmlformats.org/officeDocument/2006/relationships/slideLayout" Target="../slideLayouts/slideLayout42.xml"/><Relationship Id="rId6" Type="http://schemas.openxmlformats.org/officeDocument/2006/relationships/image" Target="../media/image199.png"/><Relationship Id="rId11" Type="http://schemas.openxmlformats.org/officeDocument/2006/relationships/image" Target="../media/image185.png"/><Relationship Id="rId5" Type="http://schemas.openxmlformats.org/officeDocument/2006/relationships/image" Target="../media/image198.png"/><Relationship Id="rId15" Type="http://schemas.openxmlformats.org/officeDocument/2006/relationships/image" Target="../media/image189.jpeg"/><Relationship Id="rId10" Type="http://schemas.openxmlformats.org/officeDocument/2006/relationships/image" Target="../media/image53.svg"/><Relationship Id="rId19" Type="http://schemas.openxmlformats.org/officeDocument/2006/relationships/image" Target="../media/image193.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88.png"/></Relationships>
</file>

<file path=ppt/slides/_rels/slide92.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image" Target="../media/image209.png"/><Relationship Id="rId18" Type="http://schemas.openxmlformats.org/officeDocument/2006/relationships/image" Target="../media/image214.svg"/><Relationship Id="rId3" Type="http://schemas.openxmlformats.org/officeDocument/2006/relationships/image" Target="../media/image38.png"/><Relationship Id="rId21" Type="http://schemas.openxmlformats.org/officeDocument/2006/relationships/image" Target="../media/image217.png"/><Relationship Id="rId7" Type="http://schemas.openxmlformats.org/officeDocument/2006/relationships/image" Target="../media/image203.png"/><Relationship Id="rId12" Type="http://schemas.openxmlformats.org/officeDocument/2006/relationships/image" Target="../media/image208.svg"/><Relationship Id="rId17" Type="http://schemas.openxmlformats.org/officeDocument/2006/relationships/image" Target="../media/image213.png"/><Relationship Id="rId2" Type="http://schemas.openxmlformats.org/officeDocument/2006/relationships/notesSlide" Target="../notesSlides/notesSlide74.xml"/><Relationship Id="rId16" Type="http://schemas.openxmlformats.org/officeDocument/2006/relationships/image" Target="../media/image212.svg"/><Relationship Id="rId20" Type="http://schemas.openxmlformats.org/officeDocument/2006/relationships/image" Target="../media/image216.svg"/><Relationship Id="rId1" Type="http://schemas.openxmlformats.org/officeDocument/2006/relationships/slideLayout" Target="../slideLayouts/slideLayout42.xml"/><Relationship Id="rId6" Type="http://schemas.openxmlformats.org/officeDocument/2006/relationships/image" Target="../media/image202.svg"/><Relationship Id="rId11" Type="http://schemas.openxmlformats.org/officeDocument/2006/relationships/image" Target="../media/image207.png"/><Relationship Id="rId5" Type="http://schemas.openxmlformats.org/officeDocument/2006/relationships/image" Target="../media/image119.png"/><Relationship Id="rId15" Type="http://schemas.openxmlformats.org/officeDocument/2006/relationships/image" Target="../media/image211.png"/><Relationship Id="rId10" Type="http://schemas.openxmlformats.org/officeDocument/2006/relationships/image" Target="../media/image206.svg"/><Relationship Id="rId19" Type="http://schemas.openxmlformats.org/officeDocument/2006/relationships/image" Target="../media/image215.png"/><Relationship Id="rId4" Type="http://schemas.openxmlformats.org/officeDocument/2006/relationships/image" Target="../media/image39.svg"/><Relationship Id="rId9" Type="http://schemas.openxmlformats.org/officeDocument/2006/relationships/image" Target="../media/image205.png"/><Relationship Id="rId14" Type="http://schemas.openxmlformats.org/officeDocument/2006/relationships/image" Target="../media/image210.svg"/><Relationship Id="rId22" Type="http://schemas.openxmlformats.org/officeDocument/2006/relationships/image" Target="../media/image218.svg"/></Relationships>
</file>

<file path=ppt/slides/_rels/slide93.xml.rels><?xml version="1.0" encoding="UTF-8" standalone="yes"?>
<Relationships xmlns="http://schemas.openxmlformats.org/package/2006/relationships"><Relationship Id="rId8" Type="http://schemas.openxmlformats.org/officeDocument/2006/relationships/image" Target="../media/image190.jpeg"/><Relationship Id="rId3" Type="http://schemas.openxmlformats.org/officeDocument/2006/relationships/image" Target="../media/image38.png"/><Relationship Id="rId7" Type="http://schemas.openxmlformats.org/officeDocument/2006/relationships/image" Target="../media/image189.jpeg"/><Relationship Id="rId12" Type="http://schemas.openxmlformats.org/officeDocument/2006/relationships/image" Target="../media/image194.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39.svg"/><Relationship Id="rId9" Type="http://schemas.openxmlformats.org/officeDocument/2006/relationships/image" Target="../media/image191.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9.png"/><Relationship Id="rId4"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JSON_OBJECT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JSON_ARRAY</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a:p>
            <a:pPr marL="457200" indent="-457200">
              <a:spcAft>
                <a:spcPts val="3000"/>
              </a:spcAft>
              <a:buFontTx/>
              <a:buAutoNum type="alphaUcPeriod"/>
            </a:pPr>
            <a:r>
              <a:rPr lang="en-US" sz="2000" b="1">
                <a:solidFill>
                  <a:srgbClr val="000000"/>
                </a:solidFill>
              </a:rPr>
              <a:t>​</a:t>
            </a:r>
            <a:r>
              <a:rPr lang="en-US" sz="2000">
                <a:solidFill>
                  <a:srgbClr val="000000"/>
                </a:solidFill>
              </a:rPr>
              <a:t>All of the above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separator</a:t>
            </a:r>
          </a:p>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multi-value expression</a:t>
            </a:r>
          </a:p>
          <a:p>
            <a:r>
              <a:rPr lang="en-US">
                <a:solidFill>
                  <a:srgbClr val="000000"/>
                </a:solidFill>
              </a:rPr>
              <a:t>​</a:t>
            </a:r>
            <a:r>
              <a:rPr lang="en-US" b="0">
                <a:solidFill>
                  <a:srgbClr val="000000"/>
                </a:solidFill>
              </a:rPr>
              <a:t>ordinal</a:t>
            </a:r>
          </a:p>
          <a:p>
            <a:r>
              <a:rPr lang="en-US">
                <a:solidFill>
                  <a:srgbClr val="000000"/>
                </a:solidFill>
              </a:rPr>
              <a:t>​</a:t>
            </a:r>
            <a:r>
              <a:rPr lang="en-US" b="0">
                <a:solidFill>
                  <a:srgbClr val="000000"/>
                </a:solidFill>
              </a:rPr>
              <a:t>New string types</a:t>
            </a:r>
          </a:p>
        </p:txBody>
      </p:sp>
    </p:spTree>
    <p:extLst>
      <p:ext uri="{BB962C8B-B14F-4D97-AF65-F5344CB8AC3E}">
        <p14:creationId xmlns:p14="http://schemas.microsoft.com/office/powerpoint/2010/main" val="12510718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a:t>The </a:t>
            </a:r>
            <a:r>
              <a:rPr lang="en-US" sz="2000" b="1"/>
              <a:t>most enhancements </a:t>
            </a:r>
            <a:r>
              <a:rPr lang="en-US" sz="2000"/>
              <a:t>in T-SQL than many previous releases</a:t>
            </a:r>
          </a:p>
          <a:p>
            <a:pPr lvl="0">
              <a:spcAft>
                <a:spcPts val="2400"/>
              </a:spcAft>
            </a:pPr>
            <a:r>
              <a:rPr lang="en-US" sz="2000"/>
              <a:t>Enhancements to process </a:t>
            </a:r>
            <a:r>
              <a:rPr lang="en-US" sz="2000" b="1"/>
              <a:t>JSON</a:t>
            </a:r>
            <a:endParaRPr lang="en-US" sz="2000"/>
          </a:p>
          <a:p>
            <a:pPr lvl="0">
              <a:spcAft>
                <a:spcPts val="2400"/>
              </a:spcAft>
            </a:pPr>
            <a:r>
              <a:rPr lang="en-US" sz="2000"/>
              <a:t>Core engine T-SQL enhancements for </a:t>
            </a:r>
            <a:r>
              <a:rPr lang="en-US" sz="2000" b="1"/>
              <a:t>ANSI compatibility </a:t>
            </a:r>
            <a:r>
              <a:rPr lang="en-US" sz="2000"/>
              <a:t>and</a:t>
            </a:r>
            <a:r>
              <a:rPr lang="en-US" sz="2000" b="1"/>
              <a:t> industry standards</a:t>
            </a:r>
          </a:p>
          <a:p>
            <a:pPr lvl="0">
              <a:spcAft>
                <a:spcPts val="2400"/>
              </a:spcAft>
            </a:pPr>
            <a:r>
              <a:rPr lang="en-US" sz="2000"/>
              <a:t>New T-SQL functions to process </a:t>
            </a:r>
            <a:r>
              <a:rPr lang="en-US" sz="2000" b="1"/>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a:t>Summary</a:t>
            </a:r>
            <a:br>
              <a:rPr lang="en-US"/>
            </a:br>
            <a:endParaRPr lang="en-US"/>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Summary of SQL Server 2022</a:t>
            </a:r>
          </a:p>
          <a:p>
            <a:pPr marL="457200" lvl="0" indent="-457200">
              <a:spcAft>
                <a:spcPts val="600"/>
              </a:spcAft>
              <a:defRPr/>
            </a:pPr>
            <a:r>
              <a:rPr lang="en-US" sz="1600">
                <a:gradFill>
                  <a:gsLst>
                    <a:gs pos="2917">
                      <a:prstClr val="white"/>
                    </a:gs>
                    <a:gs pos="30000">
                      <a:prstClr val="white"/>
                    </a:gs>
                  </a:gsLst>
                  <a:lin ang="5400000" scaled="0"/>
                </a:gradFill>
              </a:rPr>
              <a:t>Resources</a:t>
            </a:r>
          </a:p>
          <a:p>
            <a:pPr marL="457200" lvl="0" indent="-457200">
              <a:spcAft>
                <a:spcPts val="600"/>
              </a:spcAft>
              <a:defRPr/>
            </a:pPr>
            <a:r>
              <a:rPr lang="en-US" sz="160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rPr>
              <a:t>Learn more</a:t>
            </a:r>
            <a:endParaRPr lang="en-US" sz="200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216539"/>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algn="l"/>
            <a:r>
              <a:rPr lang="en-US" sz="1600" baseline="30000" dirty="0"/>
              <a:t>1</a:t>
            </a:r>
            <a:r>
              <a:rPr lang="en-US" sz="1600" dirty="0"/>
              <a:t> Bring your own runtime packages   </a:t>
            </a:r>
            <a:r>
              <a:rPr lang="en-US" sz="1600" baseline="30000" dirty="0"/>
              <a:t>2</a:t>
            </a:r>
            <a:r>
              <a:rPr lang="en-US" sz="1600" dirty="0"/>
              <a:t> Will be available for separate download</a:t>
            </a:r>
          </a:p>
        </p:txBody>
      </p:sp>
    </p:spTree>
    <p:extLst>
      <p:ext uri="{BB962C8B-B14F-4D97-AF65-F5344CB8AC3E}">
        <p14:creationId xmlns:p14="http://schemas.microsoft.com/office/powerpoint/2010/main" val="3404440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latin typeface="+mj-lt"/>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pitchFamily="34" charset="0"/>
              </a:rPr>
              <a:t>The Azure extension for SQL Server provides </a:t>
            </a:r>
          </a:p>
          <a:p>
            <a:pPr defTabSz="932472" fontAlgn="base">
              <a:spcBef>
                <a:spcPct val="0"/>
              </a:spcBef>
              <a:spcAft>
                <a:spcPct val="0"/>
              </a:spcAft>
            </a:pPr>
            <a:r>
              <a:rPr lang="en-US" sz="2000" dirty="0">
                <a:solidFill>
                  <a:schemeClr val="tx1"/>
                </a:solidFill>
                <a:latin typeface="+mj-lt"/>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indent="-457200" algn="l">
              <a:spcAft>
                <a:spcPts val="3000"/>
              </a:spcAft>
              <a:buAutoNum type="alphaUcPeriod"/>
            </a:pPr>
            <a:r>
              <a:rPr lang="en-US" sz="2000" b="1" dirty="0"/>
              <a:t>​</a:t>
            </a:r>
            <a:r>
              <a:rPr lang="en-US" sz="2000" dirty="0"/>
              <a:t>Cloud connected</a:t>
            </a:r>
          </a:p>
          <a:p>
            <a:pPr marL="457200" indent="-457200" algn="l">
              <a:spcAft>
                <a:spcPts val="3000"/>
              </a:spcAft>
              <a:buAutoNum type="alphaUcPeriod"/>
            </a:pPr>
            <a:r>
              <a:rPr lang="en-US" sz="2000" b="1" dirty="0"/>
              <a:t>​</a:t>
            </a:r>
            <a:r>
              <a:rPr lang="en-US" sz="2000" dirty="0"/>
              <a:t>Azure Arc</a:t>
            </a:r>
          </a:p>
          <a:p>
            <a:pPr marL="457200" indent="-457200" algn="l">
              <a:spcAft>
                <a:spcPts val="3000"/>
              </a:spcAft>
              <a:buAutoNum type="alphaUcPeriod"/>
            </a:pPr>
            <a:r>
              <a:rPr lang="en-US" sz="2000" b="1" dirty="0"/>
              <a:t>​</a:t>
            </a:r>
            <a:r>
              <a:rPr lang="en-US" sz="2000" dirty="0"/>
              <a:t>Polybase</a:t>
            </a:r>
          </a:p>
          <a:p>
            <a:pPr marL="457200" indent="-457200" algn="l">
              <a:spcAft>
                <a:spcPts val="3000"/>
              </a:spcAft>
              <a:buAutoNum type="alphaUcPeriod"/>
            </a:pPr>
            <a:r>
              <a:rPr lang="en-US" sz="2000" b="1" dirty="0"/>
              <a:t>​</a:t>
            </a:r>
            <a:r>
              <a:rPr lang="en-US" sz="2000" dirty="0"/>
              <a:t>Built-in query intelligence</a:t>
            </a:r>
          </a:p>
          <a:p>
            <a:pPr marL="457200" indent="-457200" algn="l">
              <a:spcAft>
                <a:spcPts val="3000"/>
              </a:spcAft>
              <a:buAutoNum type="alphaUcPeriod"/>
            </a:pPr>
            <a:r>
              <a:rPr lang="en-US" sz="2000" b="1" dirty="0"/>
              <a:t>​</a:t>
            </a:r>
            <a:r>
              <a:rPr lang="en-US" sz="2000" dirty="0"/>
              <a:t>A and D</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r>
              <a:rPr lang="en-US" dirty="0"/>
              <a:t>​</a:t>
            </a:r>
            <a:r>
              <a:rPr lang="en-US" b="0" dirty="0"/>
              <a:t>Synapse Link</a:t>
            </a:r>
          </a:p>
          <a:p>
            <a:r>
              <a:rPr lang="en-US" dirty="0"/>
              <a:t>​</a:t>
            </a:r>
            <a:r>
              <a:rPr lang="en-US" b="0" dirty="0"/>
              <a:t>Managed disaster recovery</a:t>
            </a:r>
          </a:p>
          <a:p>
            <a:r>
              <a:rPr lang="en-US" dirty="0"/>
              <a:t>​</a:t>
            </a:r>
            <a:r>
              <a:rPr lang="en-US" b="0" dirty="0"/>
              <a:t>AAD authentication</a:t>
            </a:r>
          </a:p>
          <a:p>
            <a:r>
              <a:rPr lang="en-US" dirty="0"/>
              <a:t>​</a:t>
            </a:r>
            <a:r>
              <a:rPr lang="en-US" b="0" dirty="0"/>
              <a:t>Data virtualization</a:t>
            </a:r>
          </a:p>
          <a:p>
            <a:r>
              <a:rPr lang="en-US" dirty="0"/>
              <a:t>​</a:t>
            </a:r>
            <a:r>
              <a:rPr lang="en-US" b="0" dirty="0"/>
              <a:t>Azure virtual machine</a:t>
            </a:r>
          </a:p>
        </p:txBody>
      </p:sp>
    </p:spTree>
    <p:extLst>
      <p:ext uri="{BB962C8B-B14F-4D97-AF65-F5344CB8AC3E}">
        <p14:creationId xmlns:p14="http://schemas.microsoft.com/office/powerpoint/2010/main" val="638233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dirty="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SQL Assessment with Log Analytics for best practices</a:t>
            </a:r>
            <a:endParaRPr kumimoji="0" lang="en-US" sz="1765" i="0" u="none" strike="noStrike" kern="1200" cap="none" spc="0" normalizeH="0" baseline="0" noProof="0" dirty="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Defender for SQL for security assessments</a:t>
            </a:r>
            <a:endParaRPr kumimoji="0" lang="en-US" sz="1765" i="0" u="none" strike="noStrike" kern="1200" cap="none" spc="0" normalizeH="0" baseline="0" noProof="0" dirty="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Azure Active Directory*</a:t>
            </a:r>
            <a:endParaRPr kumimoji="0" lang="en-US" sz="1765" i="0" u="none" strike="noStrike" kern="1200" cap="none" spc="0" normalizeH="0" baseline="0" noProof="0" dirty="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Purview access policies*</a:t>
            </a:r>
            <a:endParaRPr kumimoji="0" lang="en-US" sz="1765" i="0" u="none" strike="noStrike" kern="1200" cap="none" spc="0" normalizeH="0" baseline="0" noProof="0" dirty="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coming soon</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 name="TextBox 3">
            <a:extLst>
              <a:ext uri="{FF2B5EF4-FFF2-40B4-BE49-F238E27FC236}">
                <a16:creationId xmlns:a16="http://schemas.microsoft.com/office/drawing/2014/main" id="{38281D3F-D311-8263-4C7D-3E9C3BC353A8}"/>
              </a:ext>
            </a:extLst>
          </p:cNvPr>
          <p:cNvSpPr txBox="1"/>
          <p:nvPr/>
        </p:nvSpPr>
        <p:spPr>
          <a:xfrm>
            <a:off x="8915400" y="5286488"/>
            <a:ext cx="2982097"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lang="en-US" sz="1600" b="1" dirty="0">
                <a:solidFill>
                  <a:srgbClr val="0078D4"/>
                </a:solidFill>
                <a:latin typeface="Segoe UI Semibold"/>
                <a:cs typeface="Segoe UI Semibold"/>
              </a:rPr>
              <a:t>SQL License free DR ( coming )</a:t>
            </a:r>
            <a:endPar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endParaRPr>
          </a:p>
        </p:txBody>
      </p:sp>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par>
                          <p:cTn id="104" fill="hold">
                            <p:stCondLst>
                              <p:cond delay="1000"/>
                            </p:stCondLst>
                            <p:childTnLst>
                              <p:par>
                                <p:cTn id="105" presetID="10" presetClass="entr" presetSubtype="0" fill="hold" grpId="0" nodeType="after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&lt; 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 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923330"/>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a:p>
            <a:pPr algn="ctr"/>
            <a:r>
              <a:rPr lang="en-US" sz="2000" dirty="0">
                <a:latin typeface="+mj-lt"/>
              </a:rPr>
              <a:t>Version 16.X</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945</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par>
                          <p:cTn id="114" fill="hold">
                            <p:stCondLst>
                              <p:cond delay="1500"/>
                            </p:stCondLst>
                            <p:childTnLst>
                              <p:par>
                                <p:cTn id="115" presetID="10" presetClass="entr" presetSubtype="0" fill="hold" nodeType="after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2016</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2019</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2022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a:t>
            </a:r>
            <a:r>
              <a:rPr kumimoji="0" lang="en-US" sz="2000" b="0" i="0" u="none" strike="noStrike" kern="1200" cap="none" spc="0" normalizeH="0" noProof="0" dirty="0">
                <a:ln>
                  <a:noFill/>
                </a:ln>
                <a:solidFill>
                  <a:srgbClr val="000000"/>
                </a:solidFill>
                <a:effectLst/>
                <a:uLnTx/>
                <a:uFillTx/>
                <a:latin typeface="Segoe UI"/>
                <a:ea typeface="+mn-ea"/>
                <a:cs typeface="+mn-cs"/>
              </a:rPr>
              <a:t> Pools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True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False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login and then map the login to a Purview policy</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policy in Purview based on an Azure Active Directory (AAD) account</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role in SQL Server that maps to a Purview policy</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AAD login and add it to a policy role in SQL Server</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uses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or use hints</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lower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a:t>
            </a:r>
            <a:r>
              <a:rPr lang="en-US" sz="2400" dirty="0"/>
              <a:t>rameter Sensitive Plan (PSP) optimization</a:t>
            </a:r>
            <a:br>
              <a:rPr lang="en-US" sz="2400" dirty="0"/>
            </a:br>
            <a:br>
              <a:rPr lang="en-US" sz="2400" dirty="0"/>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rPr>
              <a:t>Persisted Memory Grant Feedback</a:t>
            </a:r>
          </a:p>
          <a:p>
            <a:br>
              <a:rPr lang="en-US" sz="2400" dirty="0">
                <a:solidFill>
                  <a:schemeClr val="accent1">
                    <a:lumMod val="40000"/>
                    <a:lumOff val="60000"/>
                  </a:schemeClr>
                </a:solidFill>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Create a new database with SSMS</a:t>
            </a:r>
            <a:br>
              <a:rPr lang="en-US" sz="1800" dirty="0">
                <a:solidFill>
                  <a:srgbClr val="000000"/>
                </a:solidFill>
              </a:rPr>
            </a:br>
            <a:r>
              <a:rPr lang="en-US" sz="1800" dirty="0">
                <a:solidFill>
                  <a:srgbClr val="000000"/>
                </a:solidFill>
              </a:rPr>
              <a:t>in SQL Server 2022</a:t>
            </a: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Use CREATE DATABASE in SQL Server 2022</a:t>
            </a:r>
            <a:endParaRPr kumimoji="0" lang="en-US" sz="18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Restore a database backup</a:t>
            </a:r>
            <a:br>
              <a:rPr lang="en-US" sz="1800" dirty="0">
                <a:solidFill>
                  <a:srgbClr val="000000"/>
                </a:solidFill>
              </a:rPr>
            </a:br>
            <a:r>
              <a:rPr lang="en-US" sz="1800" dirty="0">
                <a:solidFill>
                  <a:srgbClr val="000000"/>
                </a:solidFill>
              </a:rPr>
              <a:t>from SQL Server 2019</a:t>
            </a:r>
            <a:endParaRPr kumimoji="0" lang="en-US" sz="1800" b="0" i="0" u="none" strike="noStrike" kern="1200" cap="none" spc="0" normalizeH="0" baseline="0" noProof="0" dirty="0">
              <a:ln>
                <a:noFill/>
              </a:ln>
              <a:solidFill>
                <a:srgbClr val="000000"/>
              </a:solidFill>
              <a:effectLst/>
              <a:uLnTx/>
              <a:uFillTx/>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latin typeface="Segoe UI"/>
              </a:rPr>
              <a:t>A</a:t>
            </a:r>
            <a:r>
              <a:rPr kumimoji="0" lang="en-US" sz="1800" b="0" i="0" u="none" strike="noStrike" kern="1200" cap="none" spc="0" normalizeH="0" baseline="0" noProof="0" dirty="0">
                <a:ln>
                  <a:noFill/>
                </a:ln>
                <a:solidFill>
                  <a:srgbClr val="000000"/>
                </a:solidFill>
                <a:effectLst/>
                <a:uLnTx/>
                <a:uFillTx/>
                <a:latin typeface="Segoe UI"/>
              </a:rPr>
              <a:t> and B</a:t>
            </a: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Restore a version compatible backup from Azure SQL Managed Instance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Data is skewed and you use ad-hoc queries with your application</a:t>
            </a:r>
          </a:p>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Scenarios where more than one plan in cache would help with stored procedure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Stored procedure performance using parameters in filters with &gt;= operators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6891334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Applies a query hint in plan cache</a:t>
            </a:r>
            <a:r>
              <a:rPr kumimoji="0" lang="en-US" sz="1600" b="1" i="0" u="none" strike="noStrike" kern="1200" cap="none" spc="0" normalizeH="0" baseline="0" noProof="0" dirty="0">
                <a:ln>
                  <a:noFill/>
                </a:ln>
                <a:solidFill>
                  <a:srgbClr val="000000"/>
                </a:solidFill>
                <a:effectLst/>
                <a:uLnTx/>
                <a:uFillTx/>
                <a:latin typeface="Segoe UI"/>
              </a:rPr>
              <a:t>​</a:t>
            </a:r>
            <a:endParaRPr kumimoji="0" lang="en-US" sz="16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Disables the legacy cardinality estimation model</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Triggers a recompile to see if the query gets a different plan</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Dynamically change between legacy</a:t>
            </a:r>
            <a:br>
              <a:rPr lang="en-US" sz="1600" dirty="0">
                <a:solidFill>
                  <a:srgbClr val="000000"/>
                </a:solidFill>
              </a:rPr>
            </a:br>
            <a:r>
              <a:rPr lang="en-US" sz="1600" dirty="0">
                <a:solidFill>
                  <a:srgbClr val="000000"/>
                </a:solidFill>
              </a:rPr>
              <a:t>and new CE model</a:t>
            </a:r>
          </a:p>
          <a:p>
            <a:pPr marL="457200" indent="-457200">
              <a:spcAft>
                <a:spcPts val="2400"/>
              </a:spcAft>
              <a:buFontTx/>
              <a:buAutoNum type="alphaUcPeriod"/>
              <a:defRPr/>
            </a:pPr>
            <a:r>
              <a:rPr lang="en-US" sz="1600" b="1" dirty="0">
                <a:solidFill>
                  <a:srgbClr val="000000"/>
                </a:solidFill>
              </a:rPr>
              <a:t>​</a:t>
            </a:r>
            <a:r>
              <a:rPr lang="en-US" sz="1600" dirty="0">
                <a:solidFill>
                  <a:srgbClr val="000000"/>
                </a:solidFill>
              </a:rPr>
              <a:t>Persist a query store hint for queries that improve in performance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Dynamically calculating the best setting for sp_configure</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The lowest DOP setting for a query to achieve similar duration across executions while lowering CPU</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A MAXDOP setting for the database that lowers the overall CPU for the system</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kumimoji="0" lang="en-US" sz="1600" b="0" i="0" u="none" strike="noStrike" kern="1200" cap="none" spc="0" normalizeH="0" baseline="0" noProof="0" dirty="0">
                <a:ln>
                  <a:noFill/>
                </a:ln>
                <a:solidFill>
                  <a:srgbClr val="000000"/>
                </a:solidFill>
                <a:effectLst/>
                <a:uLnTx/>
                <a:uFillTx/>
                <a:latin typeface="Segoe UI"/>
              </a:rPr>
              <a:t>B and C</a:t>
            </a:r>
          </a:p>
        </p:txBody>
      </p:sp>
    </p:spTree>
    <p:extLst>
      <p:ext uri="{BB962C8B-B14F-4D97-AF65-F5344CB8AC3E}">
        <p14:creationId xmlns:p14="http://schemas.microsoft.com/office/powerpoint/2010/main" val="23101353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err="1">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err="1">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0991792" cy="621196"/>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http://www.tpc.org/3374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http://www.tpc.org/3380</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panose="020B0502040204020203" pitchFamily="34" charset="0"/>
                <a:ea typeface="+mn-ea"/>
                <a:cs typeface="+mn-cs"/>
              </a:rPr>
              <a:t>8</a:t>
            </a:r>
            <a:r>
              <a:rPr kumimoji="0" lang="en-US" sz="800" b="0" i="0" u="none" strike="noStrike" kern="1200" cap="none" spc="0" normalizeH="0" baseline="0" noProof="0" dirty="0">
                <a:ln>
                  <a:noFill/>
                </a:ln>
                <a:solidFill>
                  <a:srgbClr val="757575"/>
                </a:solidFill>
                <a:effectLst/>
                <a:uLnTx/>
                <a:uFillTx/>
                <a:latin typeface="Segoe UI" panose="020B0502040204020203" pitchFamily="34" charset="0"/>
                <a:ea typeface="+mn-ea"/>
                <a:cs typeface="+mn-cs"/>
              </a:rPr>
              <a:t>Public preview for the bidirectional disaster recovery capability of Link feature for Azure SQL Managed Instance will occur at a future date. The general availability of the bidirectional disaster recovery capability of Link feature for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panose="020B0502040204020203" pitchFamily="34" charset="0"/>
                <a:ea typeface="+mn-ea"/>
                <a:cs typeface="+mn-cs"/>
              </a:rPr>
              <a:t>Azure SQL Managed Instance will occur after the general availability of SQL Server 2022.</a:t>
            </a:r>
            <a:endParaRPr kumimoji="0" lang="en-US"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r>
              <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8</a:t>
            </a: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99867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Server 2022 now eliminates </a:t>
            </a:r>
            <a:r>
              <a:rPr kumimoji="0" lang="en-US" sz="2000" b="0" i="0" u="none" strike="noStrike" kern="1200" cap="none" spc="0" normalizeH="0" noProof="0" dirty="0" err="1">
                <a:ln>
                  <a:noFill/>
                </a:ln>
                <a:solidFill>
                  <a:srgbClr val="000000"/>
                </a:solidFill>
                <a:effectLst/>
                <a:uLnTx/>
                <a:uFillTx/>
                <a:latin typeface="Segoe UI Semibold"/>
                <a:ea typeface="+mn-ea"/>
                <a:cs typeface="Segoe UI" pitchFamily="34" charset="0"/>
              </a:rPr>
              <a:t>wha</a:t>
            </a:r>
            <a:r>
              <a:rPr lang="en-US" sz="2000" dirty="0">
                <a:solidFill>
                  <a:srgbClr val="000000"/>
                </a:solidFill>
                <a:latin typeface="Segoe UI Semibold"/>
                <a:cs typeface="Segoe UI" pitchFamily="34" charset="0"/>
              </a:rPr>
              <a:t>t type of bottleneck for tempdb:</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The database ledger through system tables</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The Ledger history view</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Database digests</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Blockchain data in SQL Server tables</a:t>
            </a: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PAGEIOLATCH</a:t>
            </a:r>
          </a:p>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PAGELATCH</a:t>
            </a:r>
          </a:p>
          <a:p>
            <a:pPr>
              <a:defRPr/>
            </a:pPr>
            <a:r>
              <a:rPr lang="en-US" sz="1800" dirty="0">
                <a:solidFill>
                  <a:srgbClr val="000000"/>
                </a:solidFill>
              </a:rPr>
              <a:t>​</a:t>
            </a:r>
            <a:r>
              <a:rPr lang="en-US" sz="1800" b="0" dirty="0">
                <a:solidFill>
                  <a:srgbClr val="000000"/>
                </a:solidFill>
              </a:rPr>
              <a:t>Spinlocks</a:t>
            </a:r>
          </a:p>
          <a:p>
            <a:pPr>
              <a:defRPr/>
            </a:pPr>
            <a:r>
              <a:rPr lang="en-US" sz="1800" dirty="0">
                <a:solidFill>
                  <a:srgbClr val="000000"/>
                </a:solidFill>
              </a:rPr>
              <a:t>​</a:t>
            </a:r>
            <a:r>
              <a:rPr lang="en-US" sz="1800" b="0" dirty="0">
                <a:solidFill>
                  <a:srgbClr val="000000"/>
                </a:solidFill>
              </a:rPr>
              <a:t>A and B</a:t>
            </a:r>
          </a:p>
          <a:p>
            <a:pPr>
              <a:defRPr/>
            </a:pPr>
            <a:r>
              <a:rPr lang="en-US" sz="1800" dirty="0">
                <a:solidFill>
                  <a:srgbClr val="000000"/>
                </a:solidFill>
              </a:rPr>
              <a:t>​</a:t>
            </a:r>
            <a:r>
              <a:rPr lang="en-US" sz="1800" b="0" dirty="0">
                <a:solidFill>
                  <a:srgbClr val="000000"/>
                </a:solidFill>
              </a:rPr>
              <a:t>Row locks on system pages</a:t>
            </a:r>
          </a:p>
        </p:txBody>
      </p:sp>
    </p:spTree>
    <p:extLst>
      <p:ext uri="{BB962C8B-B14F-4D97-AF65-F5344CB8AC3E}">
        <p14:creationId xmlns:p14="http://schemas.microsoft.com/office/powerpoint/2010/main" val="34522279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Linked Servers</a:t>
            </a:r>
          </a:p>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SQL Server Agent jobs</a:t>
            </a:r>
            <a:endParaRPr kumimoji="0" lang="en-US" sz="1800" b="0" i="0" u="none" strike="noStrike" kern="1200" cap="none" spc="0" normalizeH="0" baseline="0" noProof="0" dirty="0">
              <a:ln>
                <a:noFill/>
              </a:ln>
              <a:solidFill>
                <a:srgbClr val="000000"/>
              </a:solidFill>
              <a:effectLst/>
              <a:uLnTx/>
              <a:uFillTx/>
              <a:latin typeface="Segoe UI"/>
            </a:endParaRPr>
          </a:p>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Logins</a:t>
            </a:r>
          </a:p>
          <a:p>
            <a:pPr marL="457200" indent="-457200">
              <a:spcAft>
                <a:spcPts val="3000"/>
              </a:spcAft>
              <a:buFontTx/>
              <a:buAutoNum type="alphaUcPeriod"/>
            </a:pPr>
            <a:r>
              <a:rPr lang="en-US" sz="1800" b="1" dirty="0">
                <a:solidFill>
                  <a:srgbClr val="000000"/>
                </a:solidFill>
              </a:rPr>
              <a:t>​</a:t>
            </a:r>
            <a:r>
              <a:rPr lang="en-US" sz="1800" dirty="0">
                <a:solidFill>
                  <a:srgbClr val="000000"/>
                </a:solidFill>
              </a:rPr>
              <a:t>All of the above</a:t>
            </a:r>
          </a:p>
          <a:p>
            <a:pPr marL="457200" lvl="0" indent="-457200">
              <a:spcAft>
                <a:spcPts val="3000"/>
              </a:spcAft>
              <a:buFontTx/>
              <a:buAutoNum type="alphaUcPeriod"/>
            </a:pPr>
            <a:endParaRPr lang="en-US" sz="1800" dirty="0">
              <a:solidFill>
                <a:srgbClr val="000000"/>
              </a:solidFill>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Improved backup compression</a:t>
            </a:r>
          </a:p>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Cross-platform backups on SQL Server for Linux</a:t>
            </a:r>
          </a:p>
          <a:p>
            <a:pPr>
              <a:defRPr/>
            </a:pPr>
            <a:r>
              <a:rPr lang="en-US" sz="1800" dirty="0">
                <a:solidFill>
                  <a:srgbClr val="000000"/>
                </a:solidFill>
              </a:rPr>
              <a:t>​</a:t>
            </a:r>
            <a:r>
              <a:rPr lang="en-US" sz="1800" b="0" dirty="0">
                <a:solidFill>
                  <a:srgbClr val="000000"/>
                </a:solidFill>
              </a:rPr>
              <a:t>Offload CPU resources for SQL query workloads</a:t>
            </a:r>
          </a:p>
          <a:p>
            <a:pPr>
              <a:defRPr/>
            </a:pPr>
            <a:r>
              <a:rPr lang="en-US" sz="1800" dirty="0">
                <a:solidFill>
                  <a:srgbClr val="000000"/>
                </a:solidFill>
              </a:rPr>
              <a:t>​</a:t>
            </a:r>
            <a:r>
              <a:rPr lang="en-US" sz="1800" b="0" dirty="0">
                <a:solidFill>
                  <a:srgbClr val="000000"/>
                </a:solidFill>
              </a:rPr>
              <a:t>A and C</a:t>
            </a:r>
          </a:p>
          <a:p>
            <a:pPr>
              <a:defRPr/>
            </a:pPr>
            <a:r>
              <a:rPr lang="en-US" sz="1800" dirty="0">
                <a:solidFill>
                  <a:srgbClr val="000000"/>
                </a:solidFill>
              </a:rPr>
              <a:t>​</a:t>
            </a:r>
            <a:r>
              <a:rPr lang="en-US" sz="1800" b="0" dirty="0">
                <a:solidFill>
                  <a:srgbClr val="000000"/>
                </a:solidFill>
              </a:rPr>
              <a:t>All of the above</a:t>
            </a:r>
          </a:p>
        </p:txBody>
      </p:sp>
    </p:spTree>
    <p:extLst>
      <p:ext uri="{BB962C8B-B14F-4D97-AF65-F5344CB8AC3E}">
        <p14:creationId xmlns:p14="http://schemas.microsoft.com/office/powerpoint/2010/main" val="252875488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3139321"/>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We add a contained master and msdb database to the AG</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Connect with listener and contained master and msdb are used</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Connect directly and default master and model are used.</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SQL Server agent enhanced to understand contained msdb</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a:t>
            </a:r>
            <a:r>
              <a:rPr lang="en-US" sz="2000" dirty="0" err="1">
                <a:solidFill>
                  <a:schemeClr val="accent1">
                    <a:lumMod val="40000"/>
                    <a:lumOff val="60000"/>
                  </a:schemeClr>
                </a:solidFill>
              </a:rPr>
              <a:t>minio</a:t>
            </a:r>
            <a:r>
              <a:rPr lang="en-US" sz="2000" dirty="0">
                <a:solidFill>
                  <a:schemeClr val="accent1">
                    <a:lumMod val="40000"/>
                    <a:lumOff val="60000"/>
                  </a:schemeClr>
                </a:solidFill>
              </a:rPr>
              <a:t>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Using REST API to S3 object providers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Create delta table files on REST API data sources from a SELECT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Access parquet files on ODBC data sources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A and B</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168509425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a:t>New REST API data sources </a:t>
            </a:r>
            <a:r>
              <a:rPr lang="en-US" sz="2000"/>
              <a:t>include Azure Blob Storage, Azure Data Lake Storage Gen2, and S3 compatible object store providers</a:t>
            </a:r>
          </a:p>
          <a:p>
            <a:pPr lvl="0">
              <a:spcAft>
                <a:spcPts val="2400"/>
              </a:spcAft>
            </a:pPr>
            <a:r>
              <a:rPr lang="en-US" sz="2000"/>
              <a:t>SQL Server 2022 now natively recognizes </a:t>
            </a:r>
            <a:r>
              <a:rPr lang="en-US" sz="2000" b="1"/>
              <a:t>parquet and delta table </a:t>
            </a:r>
            <a:r>
              <a:rPr lang="en-US" sz="2000"/>
              <a:t>file formats</a:t>
            </a:r>
          </a:p>
          <a:p>
            <a:pPr lvl="0">
              <a:spcAft>
                <a:spcPts val="2400"/>
              </a:spcAft>
            </a:pPr>
            <a:r>
              <a:rPr lang="en-US" sz="2000"/>
              <a:t>SQL Server and </a:t>
            </a:r>
            <a:r>
              <a:rPr lang="en-US" sz="2000" b="1"/>
              <a:t>backup and restore </a:t>
            </a:r>
            <a:r>
              <a:rPr lang="en-US" sz="2000"/>
              <a:t>native backups to and from </a:t>
            </a:r>
            <a:r>
              <a:rPr lang="en-US" sz="2000" b="1"/>
              <a:t>S3</a:t>
            </a:r>
            <a:r>
              <a:rPr lang="en-US" sz="2000"/>
              <a:t> compatible object store providers</a:t>
            </a:r>
            <a:endParaRPr lang="en-US" sz="2000" b="1"/>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a:t>Enhance your application with new </a:t>
            </a:r>
            <a:br>
              <a:rPr lang="en-US" sz="3600" spc="-69"/>
            </a:br>
            <a:r>
              <a:rPr lang="en-US" sz="3600" spc="-69"/>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indent="-457200">
              <a:spcAft>
                <a:spcPts val="600"/>
              </a:spcAft>
              <a:defRPr/>
            </a:pPr>
            <a:r>
              <a:rPr lang="en-US" sz="1600">
                <a:gradFill>
                  <a:gsLst>
                    <a:gs pos="2917">
                      <a:prstClr val="white"/>
                    </a:gs>
                    <a:gs pos="30000">
                      <a:prstClr val="white"/>
                    </a:gs>
                  </a:gsLst>
                  <a:lin ang="5400000" scaled="0"/>
                </a:gradFill>
              </a:rPr>
              <a:t>Exercises</a:t>
            </a:r>
          </a:p>
          <a:p>
            <a:pPr marL="457200" lvl="0" indent="-457200">
              <a:spcAft>
                <a:spcPts val="600"/>
              </a:spcAft>
              <a:defRPr/>
            </a:pPr>
            <a:r>
              <a:rPr lang="en-US" sz="160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Use your T-SQL skills to do more than ever</a:t>
            </a:r>
            <a:endParaRPr lang="en-US" sz="200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DATE_BUCKET</a:t>
            </a:r>
          </a:p>
          <a:p>
            <a:r>
              <a:rPr lang="en-US"/>
              <a:t>GENERATE_SERIES</a:t>
            </a:r>
          </a:p>
          <a:p>
            <a:r>
              <a:rPr lang="en-US"/>
              <a:t>FIRST_VALUE</a:t>
            </a:r>
          </a:p>
          <a:p>
            <a:r>
              <a:rPr lang="en-US"/>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GREATEST</a:t>
            </a:r>
          </a:p>
          <a:p>
            <a:r>
              <a:rPr lang="en-US"/>
              <a:t>LEAST</a:t>
            </a:r>
          </a:p>
          <a:p>
            <a:r>
              <a:rPr lang="en-US"/>
              <a:t>STRING_SPLIT</a:t>
            </a:r>
          </a:p>
          <a:p>
            <a:r>
              <a:rPr lang="en-US"/>
              <a:t>TRIM functions</a:t>
            </a:r>
          </a:p>
          <a:p>
            <a:r>
              <a:rPr lang="en-US"/>
              <a:t>DATETRUNC</a:t>
            </a:r>
          </a:p>
          <a:p>
            <a:r>
              <a:rPr lang="en-US"/>
              <a:t>IS [NOT] DISTINCT FROM</a:t>
            </a:r>
          </a:p>
          <a:p>
            <a:r>
              <a:rPr lang="en-US"/>
              <a:t>WINDOW clause</a:t>
            </a:r>
          </a:p>
          <a:p>
            <a:r>
              <a:rPr lang="en-US"/>
              <a:t>LEFT_SHIFT</a:t>
            </a:r>
          </a:p>
          <a:p>
            <a:r>
              <a:rPr lang="en-US"/>
              <a:t>RIGHT_SHIFT</a:t>
            </a:r>
          </a:p>
          <a:p>
            <a:r>
              <a:rPr lang="en-US"/>
              <a:t>BIT_COUNT</a:t>
            </a:r>
          </a:p>
          <a:p>
            <a:r>
              <a:rPr lang="en-US"/>
              <a:t>GET_BIT</a:t>
            </a:r>
          </a:p>
          <a:p>
            <a:r>
              <a:rPr lang="en-US"/>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err="1">
                <a:latin typeface="+mj-lt"/>
              </a:rPr>
              <a:t>Exercise</a:t>
            </a:r>
            <a:r>
              <a:rPr lang="fr-FR" dirty="0">
                <a:latin typeface="+mj-lt"/>
              </a:rPr>
              <a:t> 6.0</a:t>
            </a:r>
          </a:p>
          <a:p>
            <a:r>
              <a:rPr lang="fr-FR" dirty="0"/>
              <a:t>JSON </a:t>
            </a:r>
            <a:r>
              <a:rPr lang="fr-FR" dirty="0" err="1"/>
              <a:t>functions</a:t>
            </a:r>
            <a:endParaRPr lang="fr-FR" dirty="0"/>
          </a:p>
          <a:p>
            <a:br>
              <a:rPr lang="fr-FR" dirty="0"/>
            </a:br>
            <a:r>
              <a:rPr lang="fr-FR" dirty="0" err="1">
                <a:latin typeface="+mj-lt"/>
              </a:rPr>
              <a:t>Exercise</a:t>
            </a:r>
            <a:r>
              <a:rPr lang="fr-FR" dirty="0">
                <a:latin typeface="+mj-lt"/>
              </a:rPr>
              <a:t> 6.1</a:t>
            </a:r>
          </a:p>
          <a:p>
            <a:r>
              <a:rPr lang="fr-FR" dirty="0" err="1"/>
              <a:t>Core</a:t>
            </a:r>
            <a:r>
              <a:rPr lang="fr-FR" dirty="0"/>
              <a:t> T-SQL</a:t>
            </a:r>
          </a:p>
          <a:p>
            <a:br>
              <a:rPr lang="fr-FR" dirty="0"/>
            </a:br>
            <a:r>
              <a:rPr lang="fr-FR" dirty="0" err="1">
                <a:latin typeface="+mj-lt"/>
              </a:rPr>
              <a:t>Exercise</a:t>
            </a:r>
            <a:r>
              <a:rPr lang="fr-FR" dirty="0">
                <a:latin typeface="+mj-lt"/>
              </a:rPr>
              <a:t> 6.2</a:t>
            </a:r>
          </a:p>
          <a:p>
            <a:r>
              <a:rPr lang="fr-FR" dirty="0"/>
              <a:t>Time </a:t>
            </a:r>
            <a:r>
              <a:rPr lang="fr-FR" dirty="0" err="1"/>
              <a:t>Series</a:t>
            </a:r>
            <a:endParaRPr lang="fr-FR" dirty="0"/>
          </a:p>
          <a:p>
            <a:br>
              <a:rPr lang="fr-FR" dirty="0"/>
            </a:br>
            <a:r>
              <a:rPr lang="fr-FR" dirty="0" err="1">
                <a:latin typeface="+mj-lt"/>
              </a:rPr>
              <a:t>Exercise</a:t>
            </a:r>
            <a:r>
              <a:rPr lang="fr-FR" dirty="0">
                <a:latin typeface="+mj-lt"/>
              </a:rPr>
              <a:t> 6.3</a:t>
            </a:r>
          </a:p>
          <a:p>
            <a:r>
              <a:rPr lang="fr-FR" dirty="0"/>
              <a:t>Bit manipulation </a:t>
            </a:r>
            <a:r>
              <a:rPr lang="fr-FR" dirty="0" err="1"/>
              <a:t>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49</TotalTime>
  <Words>10743</Words>
  <Application>Microsoft Office PowerPoint</Application>
  <PresentationFormat>Widescreen</PresentationFormat>
  <Paragraphs>1742</Paragraphs>
  <Slides>110</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110</vt:i4>
      </vt:variant>
    </vt:vector>
  </HeadingPairs>
  <TitlesOfParts>
    <vt:vector size="126"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2022-11-09T01:04:13Z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